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Fira Sans" panose="020B0503050000020004" pitchFamily="34" charset="0"/>
      <p:regular r:id="rId17"/>
      <p:bold r:id="rId18"/>
      <p:italic r:id="rId19"/>
      <p:boldItalic r:id="rId20"/>
    </p:embeddedFont>
    <p:embeddedFont>
      <p:font typeface="Inconsolata Bold" panose="020F0502020204030204" pitchFamily="34" charset="0"/>
      <p:bold r:id="rId21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7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9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3248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600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nicoli13/tedx-match/tree/89b8d9f288d1acd685773eaee19c3f2fa10533e6/lambda/Add_Like_To_User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github.com/mnicoli13/tedx-match/tree/89b8d9f288d1acd685773eaee19c3f2fa10533e6/lambda/Get_User_By_Id" TargetMode="External"/><Relationship Id="rId5" Type="http://schemas.openxmlformats.org/officeDocument/2006/relationships/hyperlink" Target="https://github.com/mnicoli13/tedx-match/tree/89b8d9f288d1acd685773eaee19c3f2fa10533e6/lambda/Get_Likes_People_By_User_Id" TargetMode="External"/><Relationship Id="rId4" Type="http://schemas.openxmlformats.org/officeDocument/2006/relationships/hyperlink" Target="https://github.com/mnicoli13/tedx-match/tree/89b8d9f288d1acd685773eaee19c3f2fa10533e6/lambda/Find_similar_us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7960" y="2575560"/>
            <a:ext cx="3078480" cy="307848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25697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TedxMatch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793790" y="361866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2800" b="1" dirty="0">
                <a:solidFill>
                  <a:schemeClr val="bg1"/>
                </a:solidFill>
              </a:rPr>
              <a:t>Progetto 3/4</a:t>
            </a:r>
          </a:p>
        </p:txBody>
      </p:sp>
      <p:sp>
        <p:nvSpPr>
          <p:cNvPr id="6" name="Text 2"/>
          <p:cNvSpPr/>
          <p:nvPr/>
        </p:nvSpPr>
        <p:spPr>
          <a:xfrm>
            <a:off x="793790" y="423672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Realizzato da: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93790" y="485477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Matteo Nicoli (1086111)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793790" y="529697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Giuseppe Meloni (1089152)</a:t>
            </a:r>
            <a:endParaRPr lang="en-US" sz="1750" dirty="0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76EA87B-2F96-F6EB-DDAD-4D49A7464B46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Text 1">
            <a:extLst>
              <a:ext uri="{FF2B5EF4-FFF2-40B4-BE49-F238E27FC236}">
                <a16:creationId xmlns:a16="http://schemas.microsoft.com/office/drawing/2014/main" id="{894ECEA2-D938-4A86-41A6-91753FC84B5E}"/>
              </a:ext>
            </a:extLst>
          </p:cNvPr>
          <p:cNvSpPr/>
          <p:nvPr/>
        </p:nvSpPr>
        <p:spPr>
          <a:xfrm>
            <a:off x="207155" y="769115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Università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degli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Studi di Bergamo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9442" y="1422389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Grazie!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6724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679442" y="3417332"/>
            <a:ext cx="13042821" cy="38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Lambda Functions: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b="1" dirty="0">
              <a:solidFill>
                <a:srgbClr val="DAD1E6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3"/>
              </a:rPr>
              <a:t>https://github.com/mnicoli13/tedx-match/tree/89b8d9f288d1acd685773eaee19c3f2fa10533e6/lambda/Add_Like_To_User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600" u="sng" dirty="0">
              <a:solidFill>
                <a:srgbClr val="F94CAF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4"/>
              </a:rPr>
              <a:t>https://github.com/mnicoli13/tedx-match/tree/89b8d9f288d1acd685773eaee19c3f2fa10533e6/lambda/Find_similar_user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  <a:hlinkClick r:id="rId5"/>
              </a:rPr>
              <a:t>https://github.com/mnicoli13/tedx-match/tree/89b8d9f288d1acd685773eaee19c3f2fa10533e6/lambda/Get_Likes_People_By_User_Id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600" u="sng" dirty="0">
              <a:solidFill>
                <a:srgbClr val="F94CAF"/>
              </a:solidFill>
              <a:latin typeface="Fira Sans" pitchFamily="34" charset="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  <a:hlinkClick r:id="rId6"/>
              </a:rPr>
              <a:t>https://github.com/mnicoli13/tedx-match/tree/89b8d9f288d1acd685773eaee19c3f2fa10533e6/lambda/Get_User_By_Id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  <a:ea typeface="Fira Sans" pitchFamily="34" charset="-122"/>
              <a:cs typeface="Fira Sans" pitchFamily="34" charset="-120"/>
            </a:endParaRPr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lnSpc>
                <a:spcPts val="2850"/>
              </a:lnSpc>
              <a:buFont typeface="Arial" panose="020B0604020202020204" pitchFamily="34" charset="0"/>
              <a:buChar char="•"/>
            </a:pP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</a:rPr>
              <a:t>https://</a:t>
            </a:r>
            <a:r>
              <a:rPr lang="en-US" sz="1600" u="sng" dirty="0" err="1">
                <a:solidFill>
                  <a:srgbClr val="F94CAF"/>
                </a:solidFill>
                <a:latin typeface="Fira Sans" pitchFamily="34" charset="0"/>
              </a:rPr>
              <a:t>github.com</a:t>
            </a: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</a:rPr>
              <a:t>/mnicoli13/</a:t>
            </a:r>
            <a:r>
              <a:rPr lang="en-US" sz="1600" u="sng" dirty="0" err="1">
                <a:solidFill>
                  <a:srgbClr val="F94CAF"/>
                </a:solidFill>
                <a:latin typeface="Fira Sans" pitchFamily="34" charset="0"/>
              </a:rPr>
              <a:t>tedx</a:t>
            </a:r>
            <a:r>
              <a:rPr lang="en-US" sz="1600" u="sng" dirty="0">
                <a:solidFill>
                  <a:srgbClr val="F94CAF"/>
                </a:solidFill>
                <a:latin typeface="Fira Sans" pitchFamily="34" charset="0"/>
              </a:rPr>
              <a:t>-match/tree/89b8d9f288d1acd685773eaee19c3f2fa10533e6/lambda/</a:t>
            </a:r>
            <a:r>
              <a:rPr lang="en-US" sz="1600" u="sng" dirty="0" err="1">
                <a:solidFill>
                  <a:srgbClr val="F94CAF"/>
                </a:solidFill>
                <a:latin typeface="Fira Sans" pitchFamily="34" charset="0"/>
              </a:rPr>
              <a:t>Get_Watch_Next_by_Id</a:t>
            </a:r>
            <a:endParaRPr lang="en-US" sz="1600" u="sng" dirty="0">
              <a:solidFill>
                <a:srgbClr val="F94CAF"/>
              </a:solidFill>
              <a:latin typeface="Fira Sans" pitchFamily="34" charset="0"/>
            </a:endParaRPr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7A2690D0-D523-82FC-C149-AC5663735680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558" y="562570"/>
            <a:ext cx="6918365" cy="7104459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727948"/>
            <a:ext cx="2181939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Lambda: get_user_by_id</a:t>
            </a:r>
            <a:endParaRPr lang="en-US" sz="1550" dirty="0"/>
          </a:p>
        </p:txBody>
      </p:sp>
      <p:sp>
        <p:nvSpPr>
          <p:cNvPr id="5" name="Text 1"/>
          <p:cNvSpPr/>
          <p:nvPr/>
        </p:nvSpPr>
        <p:spPr>
          <a:xfrm>
            <a:off x="793790" y="1154549"/>
            <a:ext cx="57276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Recupera i dettagli di un utente specifico tramite il suo ID.</a:t>
            </a:r>
            <a:endParaRPr lang="en-US" sz="1250" dirty="0"/>
          </a:p>
        </p:txBody>
      </p:sp>
      <p:sp>
        <p:nvSpPr>
          <p:cNvPr id="6" name="Shape 2"/>
          <p:cNvSpPr/>
          <p:nvPr/>
        </p:nvSpPr>
        <p:spPr>
          <a:xfrm>
            <a:off x="793790" y="1825347"/>
            <a:ext cx="5727621" cy="1445062"/>
          </a:xfrm>
          <a:prstGeom prst="roundRect">
            <a:avLst>
              <a:gd name="adj" fmla="val 7593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802487"/>
            <a:ext cx="5727621" cy="9144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1587222"/>
            <a:ext cx="476250" cy="47625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562350" y="1706285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1500" dirty="0"/>
          </a:p>
        </p:txBody>
      </p:sp>
      <p:sp>
        <p:nvSpPr>
          <p:cNvPr id="10" name="Text 4"/>
          <p:cNvSpPr/>
          <p:nvPr/>
        </p:nvSpPr>
        <p:spPr>
          <a:xfrm>
            <a:off x="975360" y="222218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Endpoint</a:t>
            </a:r>
            <a:endParaRPr lang="en-US" sz="1550" dirty="0"/>
          </a:p>
        </p:txBody>
      </p:sp>
      <p:sp>
        <p:nvSpPr>
          <p:cNvPr id="11" name="Text 5"/>
          <p:cNvSpPr/>
          <p:nvPr/>
        </p:nvSpPr>
        <p:spPr>
          <a:xfrm>
            <a:off x="975360" y="2565440"/>
            <a:ext cx="5364480" cy="523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https://kn02x41x87.execute-api.us-east-1.amazonaws.com/default/Get_User_By_Id</a:t>
            </a:r>
            <a:endParaRPr lang="en-US" sz="1250" dirty="0"/>
          </a:p>
        </p:txBody>
      </p:sp>
      <p:sp>
        <p:nvSpPr>
          <p:cNvPr id="12" name="Shape 6"/>
          <p:cNvSpPr/>
          <p:nvPr/>
        </p:nvSpPr>
        <p:spPr>
          <a:xfrm>
            <a:off x="793790" y="3667244"/>
            <a:ext cx="5727621" cy="1897261"/>
          </a:xfrm>
          <a:prstGeom prst="roundRect">
            <a:avLst>
              <a:gd name="adj" fmla="val 5783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44384"/>
            <a:ext cx="5727621" cy="9144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3429119"/>
            <a:ext cx="476250" cy="47625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3562350" y="3548182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1500" dirty="0"/>
          </a:p>
        </p:txBody>
      </p:sp>
      <p:sp>
        <p:nvSpPr>
          <p:cNvPr id="16" name="Text 8"/>
          <p:cNvSpPr/>
          <p:nvPr/>
        </p:nvSpPr>
        <p:spPr>
          <a:xfrm>
            <a:off x="975360" y="4064079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Body</a:t>
            </a:r>
            <a:endParaRPr lang="en-US" sz="1550" dirty="0"/>
          </a:p>
        </p:txBody>
      </p:sp>
      <p:sp>
        <p:nvSpPr>
          <p:cNvPr id="17" name="Text 9"/>
          <p:cNvSpPr/>
          <p:nvPr/>
        </p:nvSpPr>
        <p:spPr>
          <a:xfrm>
            <a:off x="975360" y="4407337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250" dirty="0"/>
          </a:p>
        </p:txBody>
      </p:sp>
      <p:sp>
        <p:nvSpPr>
          <p:cNvPr id="18" name="Text 10"/>
          <p:cNvSpPr/>
          <p:nvPr/>
        </p:nvSpPr>
        <p:spPr>
          <a:xfrm>
            <a:off x="975360" y="4764286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"user_id": "6"</a:t>
            </a:r>
            <a:endParaRPr lang="en-US" sz="1250" dirty="0"/>
          </a:p>
        </p:txBody>
      </p:sp>
      <p:sp>
        <p:nvSpPr>
          <p:cNvPr id="19" name="Text 11"/>
          <p:cNvSpPr/>
          <p:nvPr/>
        </p:nvSpPr>
        <p:spPr>
          <a:xfrm>
            <a:off x="975360" y="5121235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50" dirty="0"/>
          </a:p>
        </p:txBody>
      </p:sp>
      <p:sp>
        <p:nvSpPr>
          <p:cNvPr id="20" name="Shape 12"/>
          <p:cNvSpPr/>
          <p:nvPr/>
        </p:nvSpPr>
        <p:spPr>
          <a:xfrm>
            <a:off x="793790" y="5961340"/>
            <a:ext cx="5727621" cy="1540312"/>
          </a:xfrm>
          <a:prstGeom prst="roundRect">
            <a:avLst>
              <a:gd name="adj" fmla="val 7124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938480"/>
            <a:ext cx="5727621" cy="91440"/>
          </a:xfrm>
          <a:prstGeom prst="rect">
            <a:avLst/>
          </a:prstGeom>
        </p:spPr>
      </p:pic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5723215"/>
            <a:ext cx="476250" cy="476250"/>
          </a:xfrm>
          <a:prstGeom prst="rect">
            <a:avLst/>
          </a:prstGeom>
        </p:spPr>
      </p:pic>
      <p:sp>
        <p:nvSpPr>
          <p:cNvPr id="23" name="Text 13"/>
          <p:cNvSpPr/>
          <p:nvPr/>
        </p:nvSpPr>
        <p:spPr>
          <a:xfrm>
            <a:off x="3562350" y="5842278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1500" dirty="0"/>
          </a:p>
        </p:txBody>
      </p:sp>
      <p:sp>
        <p:nvSpPr>
          <p:cNvPr id="24" name="Text 14"/>
          <p:cNvSpPr/>
          <p:nvPr/>
        </p:nvSpPr>
        <p:spPr>
          <a:xfrm>
            <a:off x="975360" y="6358176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Query</a:t>
            </a:r>
            <a:endParaRPr lang="en-US" sz="1550" dirty="0"/>
          </a:p>
        </p:txBody>
      </p:sp>
      <p:sp>
        <p:nvSpPr>
          <p:cNvPr id="25" name="Text 15"/>
          <p:cNvSpPr/>
          <p:nvPr/>
        </p:nvSpPr>
        <p:spPr>
          <a:xfrm>
            <a:off x="975360" y="6701433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Cerca l'utente nel database utilizzando </a:t>
            </a: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findOne</a:t>
            </a: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250" dirty="0"/>
          </a:p>
        </p:txBody>
      </p:sp>
      <p:sp>
        <p:nvSpPr>
          <p:cNvPr id="26" name="Text 16"/>
          <p:cNvSpPr/>
          <p:nvPr/>
        </p:nvSpPr>
        <p:spPr>
          <a:xfrm>
            <a:off x="975360" y="7058382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user = await User.findOne({ user_id: body.user_id });</a:t>
            </a:r>
            <a:endParaRPr lang="en-US" sz="125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DDEF31CF-9F02-5569-3636-9B364E41F902}"/>
              </a:ext>
            </a:extLst>
          </p:cNvPr>
          <p:cNvSpPr/>
          <p:nvPr/>
        </p:nvSpPr>
        <p:spPr>
          <a:xfrm>
            <a:off x="12814126" y="7791188"/>
            <a:ext cx="1816274" cy="438411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3558" y="799743"/>
            <a:ext cx="6918365" cy="663011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727948"/>
            <a:ext cx="287619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Lambda: get_likes_by_user_ids</a:t>
            </a:r>
            <a:endParaRPr lang="en-US" sz="1550" dirty="0"/>
          </a:p>
        </p:txBody>
      </p:sp>
      <p:sp>
        <p:nvSpPr>
          <p:cNvPr id="5" name="Text 1"/>
          <p:cNvSpPr/>
          <p:nvPr/>
        </p:nvSpPr>
        <p:spPr>
          <a:xfrm>
            <a:off x="793790" y="1154549"/>
            <a:ext cx="5727621" cy="2540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Recupera i dati degli utenti a cui un utente ha messo like.</a:t>
            </a:r>
            <a:endParaRPr lang="en-US" sz="1250" dirty="0"/>
          </a:p>
        </p:txBody>
      </p:sp>
      <p:sp>
        <p:nvSpPr>
          <p:cNvPr id="6" name="Shape 2"/>
          <p:cNvSpPr/>
          <p:nvPr/>
        </p:nvSpPr>
        <p:spPr>
          <a:xfrm>
            <a:off x="793790" y="1825347"/>
            <a:ext cx="5727621" cy="1445062"/>
          </a:xfrm>
          <a:prstGeom prst="roundRect">
            <a:avLst>
              <a:gd name="adj" fmla="val 7593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1802487"/>
            <a:ext cx="5727621" cy="9144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1587222"/>
            <a:ext cx="476250" cy="476250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562350" y="1706285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1500" dirty="0"/>
          </a:p>
        </p:txBody>
      </p:sp>
      <p:sp>
        <p:nvSpPr>
          <p:cNvPr id="10" name="Text 4"/>
          <p:cNvSpPr/>
          <p:nvPr/>
        </p:nvSpPr>
        <p:spPr>
          <a:xfrm>
            <a:off x="975360" y="2222183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Endpoint</a:t>
            </a:r>
            <a:endParaRPr lang="en-US" sz="1550" dirty="0"/>
          </a:p>
        </p:txBody>
      </p:sp>
      <p:sp>
        <p:nvSpPr>
          <p:cNvPr id="11" name="Text 5"/>
          <p:cNvSpPr/>
          <p:nvPr/>
        </p:nvSpPr>
        <p:spPr>
          <a:xfrm>
            <a:off x="975360" y="2565440"/>
            <a:ext cx="5364480" cy="5233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https://kn02x41x87.execute-api.us-east-1.amazonaws.com/default/Get_Likes_People_By_User_Id</a:t>
            </a:r>
            <a:endParaRPr lang="en-US" sz="1250" dirty="0"/>
          </a:p>
        </p:txBody>
      </p:sp>
      <p:sp>
        <p:nvSpPr>
          <p:cNvPr id="12" name="Shape 6"/>
          <p:cNvSpPr/>
          <p:nvPr/>
        </p:nvSpPr>
        <p:spPr>
          <a:xfrm>
            <a:off x="793790" y="3667244"/>
            <a:ext cx="5727621" cy="1897261"/>
          </a:xfrm>
          <a:prstGeom prst="roundRect">
            <a:avLst>
              <a:gd name="adj" fmla="val 5783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44384"/>
            <a:ext cx="5727621" cy="9144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3429119"/>
            <a:ext cx="476250" cy="476250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3562350" y="3548182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1500" dirty="0"/>
          </a:p>
        </p:txBody>
      </p:sp>
      <p:sp>
        <p:nvSpPr>
          <p:cNvPr id="16" name="Text 8"/>
          <p:cNvSpPr/>
          <p:nvPr/>
        </p:nvSpPr>
        <p:spPr>
          <a:xfrm>
            <a:off x="975360" y="4064079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Body</a:t>
            </a:r>
            <a:endParaRPr lang="en-US" sz="1550" dirty="0"/>
          </a:p>
        </p:txBody>
      </p:sp>
      <p:sp>
        <p:nvSpPr>
          <p:cNvPr id="17" name="Text 9"/>
          <p:cNvSpPr/>
          <p:nvPr/>
        </p:nvSpPr>
        <p:spPr>
          <a:xfrm>
            <a:off x="975360" y="4407337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250" dirty="0"/>
          </a:p>
        </p:txBody>
      </p:sp>
      <p:sp>
        <p:nvSpPr>
          <p:cNvPr id="18" name="Text 10"/>
          <p:cNvSpPr/>
          <p:nvPr/>
        </p:nvSpPr>
        <p:spPr>
          <a:xfrm>
            <a:off x="975360" y="4764286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</a:t>
            </a: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"user_ids": ["6", "79"]</a:t>
            </a:r>
            <a:endParaRPr lang="en-US" sz="1250" dirty="0"/>
          </a:p>
        </p:txBody>
      </p:sp>
      <p:sp>
        <p:nvSpPr>
          <p:cNvPr id="19" name="Text 11"/>
          <p:cNvSpPr/>
          <p:nvPr/>
        </p:nvSpPr>
        <p:spPr>
          <a:xfrm>
            <a:off x="975360" y="5121235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250" dirty="0"/>
          </a:p>
        </p:txBody>
      </p:sp>
      <p:sp>
        <p:nvSpPr>
          <p:cNvPr id="20" name="Shape 12"/>
          <p:cNvSpPr/>
          <p:nvPr/>
        </p:nvSpPr>
        <p:spPr>
          <a:xfrm>
            <a:off x="793790" y="5961340"/>
            <a:ext cx="5727621" cy="1540312"/>
          </a:xfrm>
          <a:prstGeom prst="roundRect">
            <a:avLst>
              <a:gd name="adj" fmla="val 7124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21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938480"/>
            <a:ext cx="5727621" cy="91440"/>
          </a:xfrm>
          <a:prstGeom prst="rect">
            <a:avLst/>
          </a:prstGeom>
        </p:spPr>
      </p:pic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19475" y="5723215"/>
            <a:ext cx="476250" cy="476250"/>
          </a:xfrm>
          <a:prstGeom prst="rect">
            <a:avLst/>
          </a:prstGeom>
        </p:spPr>
      </p:pic>
      <p:sp>
        <p:nvSpPr>
          <p:cNvPr id="23" name="Text 13"/>
          <p:cNvSpPr/>
          <p:nvPr/>
        </p:nvSpPr>
        <p:spPr>
          <a:xfrm>
            <a:off x="3562350" y="5842278"/>
            <a:ext cx="190500" cy="238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1500" dirty="0"/>
          </a:p>
        </p:txBody>
      </p:sp>
      <p:sp>
        <p:nvSpPr>
          <p:cNvPr id="24" name="Text 14"/>
          <p:cNvSpPr/>
          <p:nvPr/>
        </p:nvSpPr>
        <p:spPr>
          <a:xfrm>
            <a:off x="975360" y="6358176"/>
            <a:ext cx="1984653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Query</a:t>
            </a:r>
            <a:endParaRPr lang="en-US" sz="1550" dirty="0"/>
          </a:p>
        </p:txBody>
      </p:sp>
      <p:sp>
        <p:nvSpPr>
          <p:cNvPr id="25" name="Text 15"/>
          <p:cNvSpPr/>
          <p:nvPr/>
        </p:nvSpPr>
        <p:spPr>
          <a:xfrm>
            <a:off x="975360" y="6701433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Query multipla con </a:t>
            </a: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$in</a:t>
            </a:r>
            <a:endParaRPr lang="en-US" sz="1250" dirty="0"/>
          </a:p>
        </p:txBody>
      </p:sp>
      <p:sp>
        <p:nvSpPr>
          <p:cNvPr id="26" name="Text 16"/>
          <p:cNvSpPr/>
          <p:nvPr/>
        </p:nvSpPr>
        <p:spPr>
          <a:xfrm>
            <a:off x="975360" y="7058382"/>
            <a:ext cx="5364480" cy="2616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users = await User.find({ user_id: { $in: body.user_ids } });</a:t>
            </a:r>
            <a:endParaRPr lang="en-US" sz="1250" dirty="0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43FAA6F2-F3D7-51AB-E8CF-797FCE578A28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4557" y="169427"/>
            <a:ext cx="6979126" cy="790466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30091" y="573643"/>
            <a:ext cx="2033230" cy="211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Lambda: add_like_to_user</a:t>
            </a:r>
            <a:endParaRPr lang="en-US" sz="1300" dirty="0"/>
          </a:p>
        </p:txBody>
      </p:sp>
      <p:sp>
        <p:nvSpPr>
          <p:cNvPr id="5" name="Text 1"/>
          <p:cNvSpPr/>
          <p:nvPr/>
        </p:nvSpPr>
        <p:spPr>
          <a:xfrm>
            <a:off x="730091" y="938093"/>
            <a:ext cx="5855018" cy="2169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Aggiunge un "Mi Piace" da un utente all'elenco di un altro utente.</a:t>
            </a:r>
            <a:endParaRPr lang="en-US" sz="1050" dirty="0"/>
          </a:p>
        </p:txBody>
      </p:sp>
      <p:sp>
        <p:nvSpPr>
          <p:cNvPr id="6" name="Shape 2"/>
          <p:cNvSpPr/>
          <p:nvPr/>
        </p:nvSpPr>
        <p:spPr>
          <a:xfrm>
            <a:off x="730091" y="1510903"/>
            <a:ext cx="5855018" cy="1007507"/>
          </a:xfrm>
          <a:prstGeom prst="roundRect">
            <a:avLst>
              <a:gd name="adj" fmla="val 7261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091" y="1495663"/>
            <a:ext cx="5855018" cy="6096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4241" y="1307544"/>
            <a:ext cx="406718" cy="406718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576280" y="1409224"/>
            <a:ext cx="162639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1250" dirty="0"/>
          </a:p>
        </p:txBody>
      </p:sp>
      <p:sp>
        <p:nvSpPr>
          <p:cNvPr id="10" name="Text 4"/>
          <p:cNvSpPr/>
          <p:nvPr/>
        </p:nvSpPr>
        <p:spPr>
          <a:xfrm>
            <a:off x="880824" y="1849874"/>
            <a:ext cx="1695093" cy="211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Endpoint</a:t>
            </a:r>
            <a:endParaRPr lang="en-US" sz="1300" dirty="0"/>
          </a:p>
        </p:txBody>
      </p:sp>
      <p:sp>
        <p:nvSpPr>
          <p:cNvPr id="11" name="Text 5"/>
          <p:cNvSpPr/>
          <p:nvPr/>
        </p:nvSpPr>
        <p:spPr>
          <a:xfrm>
            <a:off x="880824" y="2143125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https://kn02x41x87.execute-api.us-east-1.amazonaws.com/default/Add_Like_To_User</a:t>
            </a:r>
            <a:endParaRPr lang="en-US" sz="1050" dirty="0"/>
          </a:p>
        </p:txBody>
      </p:sp>
      <p:sp>
        <p:nvSpPr>
          <p:cNvPr id="12" name="Shape 6"/>
          <p:cNvSpPr/>
          <p:nvPr/>
        </p:nvSpPr>
        <p:spPr>
          <a:xfrm>
            <a:off x="730091" y="2857262"/>
            <a:ext cx="5855018" cy="1925122"/>
          </a:xfrm>
          <a:prstGeom prst="roundRect">
            <a:avLst>
              <a:gd name="adj" fmla="val 3800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091" y="2842022"/>
            <a:ext cx="5855018" cy="6096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4241" y="2653903"/>
            <a:ext cx="406718" cy="406718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3576280" y="2755583"/>
            <a:ext cx="162639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1250" dirty="0"/>
          </a:p>
        </p:txBody>
      </p:sp>
      <p:sp>
        <p:nvSpPr>
          <p:cNvPr id="16" name="Text 8"/>
          <p:cNvSpPr/>
          <p:nvPr/>
        </p:nvSpPr>
        <p:spPr>
          <a:xfrm>
            <a:off x="880824" y="3196233"/>
            <a:ext cx="1695093" cy="211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Body </a:t>
            </a:r>
            <a:endParaRPr lang="en-US" sz="1300" dirty="0"/>
          </a:p>
        </p:txBody>
      </p:sp>
      <p:sp>
        <p:nvSpPr>
          <p:cNvPr id="17" name="Text 9"/>
          <p:cNvSpPr/>
          <p:nvPr/>
        </p:nvSpPr>
        <p:spPr>
          <a:xfrm>
            <a:off x="880824" y="3489484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050" dirty="0"/>
          </a:p>
        </p:txBody>
      </p:sp>
      <p:sp>
        <p:nvSpPr>
          <p:cNvPr id="18" name="Text 10"/>
          <p:cNvSpPr/>
          <p:nvPr/>
        </p:nvSpPr>
        <p:spPr>
          <a:xfrm>
            <a:off x="880824" y="3795355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"user_id": "6",</a:t>
            </a:r>
            <a:endParaRPr lang="en-US" sz="1050" dirty="0"/>
          </a:p>
        </p:txBody>
      </p:sp>
      <p:sp>
        <p:nvSpPr>
          <p:cNvPr id="19" name="Text 11"/>
          <p:cNvSpPr/>
          <p:nvPr/>
        </p:nvSpPr>
        <p:spPr>
          <a:xfrm>
            <a:off x="880824" y="4101227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</a:t>
            </a: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"liked_user_id": "79"</a:t>
            </a:r>
            <a:endParaRPr lang="en-US" sz="1050" dirty="0"/>
          </a:p>
        </p:txBody>
      </p:sp>
      <p:sp>
        <p:nvSpPr>
          <p:cNvPr id="20" name="Text 12"/>
          <p:cNvSpPr/>
          <p:nvPr/>
        </p:nvSpPr>
        <p:spPr>
          <a:xfrm>
            <a:off x="880824" y="4407098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050" dirty="0"/>
          </a:p>
        </p:txBody>
      </p:sp>
      <p:sp>
        <p:nvSpPr>
          <p:cNvPr id="21" name="Shape 13"/>
          <p:cNvSpPr/>
          <p:nvPr/>
        </p:nvSpPr>
        <p:spPr>
          <a:xfrm>
            <a:off x="730091" y="5121235"/>
            <a:ext cx="5855018" cy="2536865"/>
          </a:xfrm>
          <a:prstGeom prst="roundRect">
            <a:avLst>
              <a:gd name="adj" fmla="val 2884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091" y="5105995"/>
            <a:ext cx="5855018" cy="60960"/>
          </a:xfrm>
          <a:prstGeom prst="rect">
            <a:avLst/>
          </a:prstGeom>
        </p:spPr>
      </p:pic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54241" y="4917877"/>
            <a:ext cx="406718" cy="406718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3576280" y="5019556"/>
            <a:ext cx="162639" cy="2033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1250" dirty="0"/>
          </a:p>
        </p:txBody>
      </p:sp>
      <p:sp>
        <p:nvSpPr>
          <p:cNvPr id="25" name="Text 15"/>
          <p:cNvSpPr/>
          <p:nvPr/>
        </p:nvSpPr>
        <p:spPr>
          <a:xfrm>
            <a:off x="880824" y="5460206"/>
            <a:ext cx="1695093" cy="2119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Query</a:t>
            </a:r>
            <a:endParaRPr lang="en-US" sz="1300" dirty="0"/>
          </a:p>
        </p:txBody>
      </p:sp>
      <p:sp>
        <p:nvSpPr>
          <p:cNvPr id="26" name="Text 16"/>
          <p:cNvSpPr/>
          <p:nvPr/>
        </p:nvSpPr>
        <p:spPr>
          <a:xfrm>
            <a:off x="880824" y="5753457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Utilizza </a:t>
            </a: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findOneAndUpdate</a:t>
            </a: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con </a:t>
            </a: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$addToSet</a:t>
            </a: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per evitare duplicati.</a:t>
            </a:r>
            <a:endParaRPr lang="en-US" sz="1050" dirty="0"/>
          </a:p>
        </p:txBody>
      </p:sp>
      <p:sp>
        <p:nvSpPr>
          <p:cNvPr id="27" name="Text 17"/>
          <p:cNvSpPr/>
          <p:nvPr/>
        </p:nvSpPr>
        <p:spPr>
          <a:xfrm>
            <a:off x="880824" y="6059329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</a:t>
            </a: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updatedUser = await User.findOneAndUpdate(</a:t>
            </a:r>
            <a:endParaRPr lang="en-US" sz="1050" dirty="0"/>
          </a:p>
        </p:txBody>
      </p:sp>
      <p:sp>
        <p:nvSpPr>
          <p:cNvPr id="28" name="Text 18"/>
          <p:cNvSpPr/>
          <p:nvPr/>
        </p:nvSpPr>
        <p:spPr>
          <a:xfrm>
            <a:off x="880824" y="6365200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 user_id: body.user_id },</a:t>
            </a:r>
            <a:endParaRPr lang="en-US" sz="1050" dirty="0"/>
          </a:p>
        </p:txBody>
      </p:sp>
      <p:sp>
        <p:nvSpPr>
          <p:cNvPr id="29" name="Text 19"/>
          <p:cNvSpPr/>
          <p:nvPr/>
        </p:nvSpPr>
        <p:spPr>
          <a:xfrm>
            <a:off x="880824" y="6671072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 $addToSet: { likes_people: body.liked_user_id } },</a:t>
            </a:r>
            <a:endParaRPr lang="en-US" sz="1050" dirty="0"/>
          </a:p>
        </p:txBody>
      </p:sp>
      <p:sp>
        <p:nvSpPr>
          <p:cNvPr id="30" name="Text 20"/>
          <p:cNvSpPr/>
          <p:nvPr/>
        </p:nvSpPr>
        <p:spPr>
          <a:xfrm>
            <a:off x="880824" y="6976943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{ new: true } </a:t>
            </a:r>
            <a:endParaRPr lang="en-US" sz="1050" dirty="0"/>
          </a:p>
        </p:txBody>
      </p:sp>
      <p:sp>
        <p:nvSpPr>
          <p:cNvPr id="31" name="Text 21"/>
          <p:cNvSpPr/>
          <p:nvPr/>
        </p:nvSpPr>
        <p:spPr>
          <a:xfrm>
            <a:off x="880824" y="7282815"/>
            <a:ext cx="5553551" cy="2245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);</a:t>
            </a:r>
            <a:endParaRPr lang="en-US" sz="1050" dirty="0"/>
          </a:p>
        </p:txBody>
      </p:sp>
      <p:sp>
        <p:nvSpPr>
          <p:cNvPr id="32" name="Rettangolo 31">
            <a:extLst>
              <a:ext uri="{FF2B5EF4-FFF2-40B4-BE49-F238E27FC236}">
                <a16:creationId xmlns:a16="http://schemas.microsoft.com/office/drawing/2014/main" id="{2A2B41D9-6402-814F-CDA2-663A6ED95140}"/>
              </a:ext>
            </a:extLst>
          </p:cNvPr>
          <p:cNvSpPr/>
          <p:nvPr/>
        </p:nvSpPr>
        <p:spPr>
          <a:xfrm>
            <a:off x="12814126" y="8074095"/>
            <a:ext cx="1816274" cy="15550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3198" y="819150"/>
            <a:ext cx="6959084" cy="666916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66882" y="602456"/>
            <a:ext cx="2225040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Lambda: find_similar_user</a:t>
            </a:r>
            <a:endParaRPr lang="en-US" sz="1400" dirty="0"/>
          </a:p>
        </p:txBody>
      </p:sp>
      <p:sp>
        <p:nvSpPr>
          <p:cNvPr id="5" name="Text 1"/>
          <p:cNvSpPr/>
          <p:nvPr/>
        </p:nvSpPr>
        <p:spPr>
          <a:xfrm>
            <a:off x="766882" y="985004"/>
            <a:ext cx="5781437" cy="227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Recupera un utente con interessi simili a un altro utente.</a:t>
            </a:r>
            <a:endParaRPr lang="en-US" sz="1100" dirty="0"/>
          </a:p>
        </p:txBody>
      </p:sp>
      <p:sp>
        <p:nvSpPr>
          <p:cNvPr id="6" name="Shape 2"/>
          <p:cNvSpPr/>
          <p:nvPr/>
        </p:nvSpPr>
        <p:spPr>
          <a:xfrm>
            <a:off x="766882" y="1586508"/>
            <a:ext cx="5781437" cy="1307425"/>
          </a:xfrm>
          <a:prstGeom prst="roundRect">
            <a:avLst>
              <a:gd name="adj" fmla="val 5595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82" y="1571268"/>
            <a:ext cx="5781437" cy="60960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002" y="1372910"/>
            <a:ext cx="427196" cy="427196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572113" y="1479709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1</a:t>
            </a:r>
            <a:endParaRPr lang="en-US" sz="1300" dirty="0"/>
          </a:p>
        </p:txBody>
      </p:sp>
      <p:sp>
        <p:nvSpPr>
          <p:cNvPr id="10" name="Text 4"/>
          <p:cNvSpPr/>
          <p:nvPr/>
        </p:nvSpPr>
        <p:spPr>
          <a:xfrm>
            <a:off x="924520" y="1942505"/>
            <a:ext cx="1780223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Endpoint</a:t>
            </a:r>
            <a:endParaRPr lang="en-US" sz="1400" dirty="0"/>
          </a:p>
        </p:txBody>
      </p:sp>
      <p:sp>
        <p:nvSpPr>
          <p:cNvPr id="11" name="Text 5"/>
          <p:cNvSpPr/>
          <p:nvPr/>
        </p:nvSpPr>
        <p:spPr>
          <a:xfrm>
            <a:off x="924520" y="2250281"/>
            <a:ext cx="5466159" cy="4860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https://kn02x41x87.execute-api.us-east-1.amazonaws.com/default/Find_Similar_User</a:t>
            </a:r>
            <a:endParaRPr lang="en-US" sz="1100" dirty="0"/>
          </a:p>
        </p:txBody>
      </p:sp>
      <p:sp>
        <p:nvSpPr>
          <p:cNvPr id="12" name="Shape 6"/>
          <p:cNvSpPr/>
          <p:nvPr/>
        </p:nvSpPr>
        <p:spPr>
          <a:xfrm>
            <a:off x="766882" y="3249930"/>
            <a:ext cx="5781437" cy="2049542"/>
          </a:xfrm>
          <a:prstGeom prst="roundRect">
            <a:avLst>
              <a:gd name="adj" fmla="val 3569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82" y="3234690"/>
            <a:ext cx="5781437" cy="60960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002" y="3036332"/>
            <a:ext cx="427196" cy="427196"/>
          </a:xfrm>
          <a:prstGeom prst="rect">
            <a:avLst/>
          </a:prstGeom>
        </p:spPr>
      </p:pic>
      <p:sp>
        <p:nvSpPr>
          <p:cNvPr id="15" name="Text 7"/>
          <p:cNvSpPr/>
          <p:nvPr/>
        </p:nvSpPr>
        <p:spPr>
          <a:xfrm>
            <a:off x="3572113" y="3143131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2</a:t>
            </a:r>
            <a:endParaRPr lang="en-US" sz="1300" dirty="0"/>
          </a:p>
        </p:txBody>
      </p:sp>
      <p:sp>
        <p:nvSpPr>
          <p:cNvPr id="16" name="Text 8"/>
          <p:cNvSpPr/>
          <p:nvPr/>
        </p:nvSpPr>
        <p:spPr>
          <a:xfrm>
            <a:off x="924520" y="3605927"/>
            <a:ext cx="1780223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Body </a:t>
            </a:r>
            <a:endParaRPr lang="en-US" sz="1400" dirty="0"/>
          </a:p>
        </p:txBody>
      </p:sp>
      <p:sp>
        <p:nvSpPr>
          <p:cNvPr id="17" name="Text 9"/>
          <p:cNvSpPr/>
          <p:nvPr/>
        </p:nvSpPr>
        <p:spPr>
          <a:xfrm>
            <a:off x="924520" y="3913703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{</a:t>
            </a:r>
            <a:endParaRPr lang="en-US" sz="1100" dirty="0"/>
          </a:p>
        </p:txBody>
      </p:sp>
      <p:sp>
        <p:nvSpPr>
          <p:cNvPr id="18" name="Text 10"/>
          <p:cNvSpPr/>
          <p:nvPr/>
        </p:nvSpPr>
        <p:spPr>
          <a:xfrm>
            <a:off x="924520" y="4242078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"user_id": "6",</a:t>
            </a:r>
            <a:endParaRPr lang="en-US" sz="1100" dirty="0"/>
          </a:p>
        </p:txBody>
      </p:sp>
      <p:sp>
        <p:nvSpPr>
          <p:cNvPr id="19" name="Text 11"/>
          <p:cNvSpPr/>
          <p:nvPr/>
        </p:nvSpPr>
        <p:spPr>
          <a:xfrm>
            <a:off x="924520" y="4570452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"page": "5"</a:t>
            </a:r>
            <a:endParaRPr lang="en-US" sz="1100" dirty="0"/>
          </a:p>
        </p:txBody>
      </p:sp>
      <p:sp>
        <p:nvSpPr>
          <p:cNvPr id="20" name="Text 12"/>
          <p:cNvSpPr/>
          <p:nvPr/>
        </p:nvSpPr>
        <p:spPr>
          <a:xfrm>
            <a:off x="924520" y="4898827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100" dirty="0"/>
          </a:p>
        </p:txBody>
      </p:sp>
      <p:sp>
        <p:nvSpPr>
          <p:cNvPr id="21" name="Shape 13"/>
          <p:cNvSpPr/>
          <p:nvPr/>
        </p:nvSpPr>
        <p:spPr>
          <a:xfrm>
            <a:off x="766882" y="5655469"/>
            <a:ext cx="5781437" cy="2049542"/>
          </a:xfrm>
          <a:prstGeom prst="roundRect">
            <a:avLst>
              <a:gd name="adj" fmla="val 3569"/>
            </a:avLst>
          </a:prstGeom>
          <a:solidFill>
            <a:srgbClr val="241631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2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882" y="5640229"/>
            <a:ext cx="5781437" cy="60960"/>
          </a:xfrm>
          <a:prstGeom prst="rect">
            <a:avLst/>
          </a:prstGeom>
        </p:spPr>
      </p:pic>
      <p:pic>
        <p:nvPicPr>
          <p:cNvPr id="23" name="Image 7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44002" y="5441871"/>
            <a:ext cx="427196" cy="427196"/>
          </a:xfrm>
          <a:prstGeom prst="rect">
            <a:avLst/>
          </a:prstGeom>
        </p:spPr>
      </p:pic>
      <p:sp>
        <p:nvSpPr>
          <p:cNvPr id="24" name="Text 14"/>
          <p:cNvSpPr/>
          <p:nvPr/>
        </p:nvSpPr>
        <p:spPr>
          <a:xfrm>
            <a:off x="3572113" y="5548670"/>
            <a:ext cx="170855" cy="2135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00" b="1" dirty="0">
                <a:solidFill>
                  <a:srgbClr val="000000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3</a:t>
            </a:r>
            <a:endParaRPr lang="en-US" sz="1300" dirty="0"/>
          </a:p>
        </p:txBody>
      </p:sp>
      <p:sp>
        <p:nvSpPr>
          <p:cNvPr id="25" name="Text 15"/>
          <p:cNvSpPr/>
          <p:nvPr/>
        </p:nvSpPr>
        <p:spPr>
          <a:xfrm>
            <a:off x="924520" y="6011466"/>
            <a:ext cx="1780223" cy="2224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Query</a:t>
            </a:r>
            <a:endParaRPr lang="en-US" sz="1400" dirty="0"/>
          </a:p>
        </p:txBody>
      </p:sp>
      <p:sp>
        <p:nvSpPr>
          <p:cNvPr id="26" name="Text 16"/>
          <p:cNvSpPr/>
          <p:nvPr/>
        </p:nvSpPr>
        <p:spPr>
          <a:xfrm>
            <a:off x="924520" y="6319242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const users = await User.find({</a:t>
            </a:r>
            <a:endParaRPr lang="en-US" sz="1100" dirty="0"/>
          </a:p>
        </p:txBody>
      </p:sp>
      <p:sp>
        <p:nvSpPr>
          <p:cNvPr id="27" name="Text 17"/>
          <p:cNvSpPr/>
          <p:nvPr/>
        </p:nvSpPr>
        <p:spPr>
          <a:xfrm>
            <a:off x="924520" y="6647617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    'likes.tags': { $in: tags },</a:t>
            </a:r>
            <a:endParaRPr lang="en-US" sz="1100" dirty="0"/>
          </a:p>
        </p:txBody>
      </p:sp>
      <p:sp>
        <p:nvSpPr>
          <p:cNvPr id="28" name="Text 18"/>
          <p:cNvSpPr/>
          <p:nvPr/>
        </p:nvSpPr>
        <p:spPr>
          <a:xfrm>
            <a:off x="924520" y="6975991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                           </a:t>
            </a: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user_id: { $ne: currentUserId }  </a:t>
            </a:r>
            <a:endParaRPr lang="en-US" sz="1100" dirty="0"/>
          </a:p>
        </p:txBody>
      </p:sp>
      <p:sp>
        <p:nvSpPr>
          <p:cNvPr id="29" name="Text 19"/>
          <p:cNvSpPr/>
          <p:nvPr/>
        </p:nvSpPr>
        <p:spPr>
          <a:xfrm>
            <a:off x="924520" y="7304365"/>
            <a:ext cx="5466159" cy="243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}).limit(1).skip(page);</a:t>
            </a:r>
            <a:endParaRPr lang="en-US" sz="1100" dirty="0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A09A1A67-2ACE-64B1-FFC5-6061B5A9951F}"/>
              </a:ext>
            </a:extLst>
          </p:cNvPr>
          <p:cNvSpPr/>
          <p:nvPr/>
        </p:nvSpPr>
        <p:spPr>
          <a:xfrm>
            <a:off x="12814126" y="7547372"/>
            <a:ext cx="1816274" cy="682228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58334"/>
            <a:ext cx="7256264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Modello Utente (Mongoose Schema)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9789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La struttura dati fondamentale per gli utenti nel nostro database MongoDB.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596991"/>
            <a:ext cx="13042821" cy="4674156"/>
          </a:xfrm>
          <a:prstGeom prst="roundRect">
            <a:avLst>
              <a:gd name="adj" fmla="val 728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it-IT"/>
          </a:p>
        </p:txBody>
      </p:sp>
      <p:sp>
        <p:nvSpPr>
          <p:cNvPr id="5" name="Shape 3"/>
          <p:cNvSpPr/>
          <p:nvPr/>
        </p:nvSpPr>
        <p:spPr>
          <a:xfrm>
            <a:off x="801410" y="2604611"/>
            <a:ext cx="13027581" cy="6655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6" name="Text 4"/>
          <p:cNvSpPr/>
          <p:nvPr/>
        </p:nvSpPr>
        <p:spPr>
          <a:xfrm>
            <a:off x="1028343" y="2748320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user_id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4940379" y="2748320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ID univoco dell'utente (Stringa).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3270171"/>
            <a:ext cx="13027581" cy="6655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9" name="Text 7"/>
          <p:cNvSpPr/>
          <p:nvPr/>
        </p:nvSpPr>
        <p:spPr>
          <a:xfrm>
            <a:off x="1028343" y="3413879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first_name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940379" y="3413879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Nome dell'utente (Stringa).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01410" y="3935730"/>
            <a:ext cx="13027581" cy="6655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2" name="Text 10"/>
          <p:cNvSpPr/>
          <p:nvPr/>
        </p:nvSpPr>
        <p:spPr>
          <a:xfrm>
            <a:off x="1028343" y="4079438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last_name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4940379" y="4079438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Cognome dell'utente (Stringa).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801410" y="4601289"/>
            <a:ext cx="13027581" cy="6655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Text 13"/>
          <p:cNvSpPr/>
          <p:nvPr/>
        </p:nvSpPr>
        <p:spPr>
          <a:xfrm>
            <a:off x="1028343" y="4744998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username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4940379" y="4744998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Nome utente univoco (Stringa).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801410" y="5266849"/>
            <a:ext cx="13027581" cy="6655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8" name="Text 16"/>
          <p:cNvSpPr/>
          <p:nvPr/>
        </p:nvSpPr>
        <p:spPr>
          <a:xfrm>
            <a:off x="1028343" y="5410557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thumbnail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4940379" y="5410557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URL dell'immagine del profilo (Stringa).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801410" y="5932408"/>
            <a:ext cx="13027581" cy="6655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1" name="Text 19"/>
          <p:cNvSpPr/>
          <p:nvPr/>
        </p:nvSpPr>
        <p:spPr>
          <a:xfrm>
            <a:off x="1028343" y="6076117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likes</a:t>
            </a:r>
            <a:endParaRPr lang="en-US" sz="1750" dirty="0"/>
          </a:p>
        </p:txBody>
      </p:sp>
      <p:sp>
        <p:nvSpPr>
          <p:cNvPr id="22" name="Text 20"/>
          <p:cNvSpPr/>
          <p:nvPr/>
        </p:nvSpPr>
        <p:spPr>
          <a:xfrm>
            <a:off x="4940379" y="6076117"/>
            <a:ext cx="866179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Campo generico per futuri "Mi Piace" (Mixed Type).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801410" y="6597968"/>
            <a:ext cx="13027581" cy="6655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24" name="Text 22"/>
          <p:cNvSpPr/>
          <p:nvPr/>
        </p:nvSpPr>
        <p:spPr>
          <a:xfrm>
            <a:off x="1028343" y="6741676"/>
            <a:ext cx="3450788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likes_people</a:t>
            </a:r>
            <a:endParaRPr lang="en-US" sz="1750" dirty="0"/>
          </a:p>
        </p:txBody>
      </p:sp>
      <p:sp>
        <p:nvSpPr>
          <p:cNvPr id="25" name="Text 23"/>
          <p:cNvSpPr/>
          <p:nvPr/>
        </p:nvSpPr>
        <p:spPr>
          <a:xfrm>
            <a:off x="4940379" y="6741676"/>
            <a:ext cx="8661797" cy="3781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Array di </a:t>
            </a: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user_id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di persone a cui è stato messo "Mi Piace" (Array di Stringhe).</a:t>
            </a:r>
            <a:endParaRPr lang="en-US" sz="1750" dirty="0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5CC6D577-08E6-31A1-4BBF-02ADD09D53DE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5730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L'Esperienza Utente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27791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Come le Lambda Function abilitano un'interfaccia utente fluida e reattiva.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122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Caricamento Profilo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4613196"/>
            <a:ext cx="4158615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Accesso ai dati utente con </a:t>
            </a: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get_user_by_id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235893" y="4122777"/>
            <a:ext cx="382559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Visualizzazione Interazioni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235893" y="4613196"/>
            <a:ext cx="4158615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get_likes_by_user_ids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per mostrare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profili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a cui un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utente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ha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messo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mi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piace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9677995" y="41227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Azione "Mi Piace"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9677995" y="4613196"/>
            <a:ext cx="4158615" cy="7410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dopo l'esecuzione di </a:t>
            </a:r>
            <a:r>
              <a:rPr lang="en-US" sz="1750" dirty="0" err="1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add_like_to_us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Feedback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immediato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all'utente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dirty="0">
                <a:solidFill>
                  <a:srgbClr val="DAD1E6"/>
                </a:solidFill>
                <a:highlight>
                  <a:srgbClr val="31233E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er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589057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Ogni interazione è supportata da una funzione serverless dedicata.</a:t>
            </a:r>
            <a:endParaRPr lang="en-US" sz="1750" dirty="0"/>
          </a:p>
        </p:txBody>
      </p:sp>
      <p:sp>
        <p:nvSpPr>
          <p:cNvPr id="11" name="Rettangolo 10">
            <a:extLst>
              <a:ext uri="{FF2B5EF4-FFF2-40B4-BE49-F238E27FC236}">
                <a16:creationId xmlns:a16="http://schemas.microsoft.com/office/drawing/2014/main" id="{571961C5-2C47-88F1-3FE8-1471AA341313}"/>
              </a:ext>
            </a:extLst>
          </p:cNvPr>
          <p:cNvSpPr/>
          <p:nvPr/>
        </p:nvSpPr>
        <p:spPr>
          <a:xfrm>
            <a:off x="12814126" y="7515616"/>
            <a:ext cx="1816274" cy="713984"/>
          </a:xfrm>
          <a:prstGeom prst="rect">
            <a:avLst/>
          </a:prstGeom>
          <a:solidFill>
            <a:srgbClr val="24163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44241"/>
            <a:ext cx="6575941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Criticità Tecniche Incontrate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23663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Sfide e soluzioni nello sviluppo di Lambda Function.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984421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5" name="Text 3"/>
          <p:cNvSpPr/>
          <p:nvPr/>
        </p:nvSpPr>
        <p:spPr>
          <a:xfrm>
            <a:off x="1530906" y="3062288"/>
            <a:ext cx="32588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Cold Start delle Lambda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530906" y="3552706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Tempi di risposta iniziali più lenti dovuti all'avvio dell'ambiente. 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93790" y="436923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8" name="Text 6"/>
          <p:cNvSpPr/>
          <p:nvPr/>
        </p:nvSpPr>
        <p:spPr>
          <a:xfrm>
            <a:off x="1530906" y="44471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Validazione Input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1530906" y="4937522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Garantire la robustezza delle API con una validazione dei parametri delle richieste.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575405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33550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1" name="Text 9"/>
          <p:cNvSpPr/>
          <p:nvPr/>
        </p:nvSpPr>
        <p:spPr>
          <a:xfrm>
            <a:off x="1530906" y="583191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AD1E6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Logging e Monitoring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530906" y="6322338"/>
            <a:ext cx="123057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Utilizzo di AWS CloudWatch per tracciare errori e performance.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50663"/>
            <a:ext cx="612243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F94CAF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Possibili Evoluzioni Future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347126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Ampliamento delle funzionalità e ottimizzazioni.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0893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Funzioni di Un-Like: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Implementare una Lambda per rimuovere i "Mi Piace".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315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Feed Personalizzati: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Integrare un sistema di raccomandazione basato sui "Mi Piace".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737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Notifiche Real-time: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Utilizzare AWS SNS o SQS per notifiche asincrone.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41591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Ottimizzazione Costi: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Esplorare l'uso di AWS Graviton per le Lambda.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857</Words>
  <Application>Microsoft Macintosh PowerPoint</Application>
  <PresentationFormat>Personalizzato</PresentationFormat>
  <Paragraphs>131</Paragraphs>
  <Slides>10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5" baseType="lpstr">
      <vt:lpstr>Fira Sans</vt:lpstr>
      <vt:lpstr>Consolas</vt:lpstr>
      <vt:lpstr>Arial</vt:lpstr>
      <vt:lpstr>Inconsolata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Matteo Nicoli</cp:lastModifiedBy>
  <cp:revision>4</cp:revision>
  <dcterms:created xsi:type="dcterms:W3CDTF">2025-09-21T11:59:01Z</dcterms:created>
  <dcterms:modified xsi:type="dcterms:W3CDTF">2025-09-21T12:51:55Z</dcterms:modified>
</cp:coreProperties>
</file>